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oboto Slab"/>
      <p:regular r:id="rId22"/>
      <p:bold r:id="rId23"/>
    </p:embeddedFon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Slab-regular.fntdata"/><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font" Target="fonts/RobotoSlab-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191d69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191d69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191d690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191d690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191d690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191d690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191d690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191d690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efabf93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efabf93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efabf930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9efabf930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074b3c8f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074b3c8f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191d690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191d690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763b2a8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763b2a8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191d69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191d69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1d399f4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1d399f4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191d69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191d69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efabf93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efabf93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efabf930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efabf930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efabf930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efabf93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191d69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191d69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AutoNum type="arabicPeriod"/>
            </a:pPr>
            <a:r>
              <a:rPr lang="es" sz="1800">
                <a:solidFill>
                  <a:schemeClr val="dk1"/>
                </a:solidFill>
                <a:latin typeface="Roboto"/>
                <a:ea typeface="Roboto"/>
                <a:cs typeface="Roboto"/>
                <a:sym typeface="Roboto"/>
              </a:rPr>
              <a:t>De aquí como el coquí = we are from here like the coquí</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lang="es" sz="1800">
                <a:solidFill>
                  <a:schemeClr val="dk1"/>
                </a:solidFill>
                <a:latin typeface="Roboto"/>
                <a:ea typeface="Roboto"/>
                <a:cs typeface="Roboto"/>
                <a:sym typeface="Roboto"/>
              </a:rPr>
              <a:t>Hello locals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lang="es" sz="1800">
                <a:solidFill>
                  <a:schemeClr val="dk1"/>
                </a:solidFill>
                <a:latin typeface="Roboto"/>
                <a:ea typeface="Roboto"/>
                <a:cs typeface="Roboto"/>
                <a:sym typeface="Roboto"/>
              </a:rPr>
              <a:t>Yuke or White Earth</a:t>
            </a:r>
            <a:endParaRPr sz="18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youtube.com/watch?v=f2zZ7HMCH4w"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fs.usda.gov/elyunque" TargetMode="External"/><Relationship Id="rId4" Type="http://schemas.openxmlformats.org/officeDocument/2006/relationships/hyperlink" Target="https://wanderlog.com/weather/81341/12/el-yunque-national-forest-weather-in-december" TargetMode="External"/><Relationship Id="rId11" Type="http://schemas.openxmlformats.org/officeDocument/2006/relationships/hyperlink" Target="http://www.wordreference.com" TargetMode="External"/><Relationship Id="rId10" Type="http://schemas.openxmlformats.org/officeDocument/2006/relationships/hyperlink" Target="https://elyunque32196.weebly.com/fun-facts.html" TargetMode="External"/><Relationship Id="rId9" Type="http://schemas.openxmlformats.org/officeDocument/2006/relationships/hyperlink" Target="https://waragainstallpuertoricans.com/2016/08/24/major-gold-deposits-discovered-in-puerto-rico/" TargetMode="External"/><Relationship Id="rId5" Type="http://schemas.openxmlformats.org/officeDocument/2006/relationships/hyperlink" Target="https://theplanetd.com/puerto-rican-food/" TargetMode="External"/><Relationship Id="rId6" Type="http://schemas.openxmlformats.org/officeDocument/2006/relationships/hyperlink" Target="https://new.nsf.gov/news/el-yunque-majestic-rocky-icon-puerto-rico" TargetMode="External"/><Relationship Id="rId7" Type="http://schemas.openxmlformats.org/officeDocument/2006/relationships/hyperlink" Target="https://www.getyourguide.com/el-yunque-national-forest-l4730/activities-tc54/" TargetMode="External"/><Relationship Id="rId8" Type="http://schemas.openxmlformats.org/officeDocument/2006/relationships/hyperlink" Target="https://www.nationalforests.org/our-forests/light-and-seed-magazine/diverse-resilient-and-unique-el-yunque-national-fores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764850" y="289350"/>
            <a:ext cx="5783400" cy="282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4200"/>
              <a:t>El Parque Nacional el Yunque, Puerto Rico.</a:t>
            </a:r>
            <a:endParaRPr sz="4200"/>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Por: Lobo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Fun fact #1: The Past</a:t>
            </a:r>
            <a:endParaRPr/>
          </a:p>
        </p:txBody>
      </p:sp>
      <p:sp>
        <p:nvSpPr>
          <p:cNvPr id="127" name="Google Shape;127;p22"/>
          <p:cNvSpPr txBox="1"/>
          <p:nvPr>
            <p:ph idx="1" type="body"/>
          </p:nvPr>
        </p:nvSpPr>
        <p:spPr>
          <a:xfrm>
            <a:off x="387900" y="1489825"/>
            <a:ext cx="4731600" cy="30789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s"/>
              <a:t>The texture and composition of the rock and landscape of El Yunque are more erosion </a:t>
            </a:r>
            <a:r>
              <a:rPr lang="es"/>
              <a:t>resistant</a:t>
            </a:r>
            <a:r>
              <a:rPr lang="es"/>
              <a:t> than the surrounding area.</a:t>
            </a:r>
            <a:endParaRPr/>
          </a:p>
          <a:p>
            <a:pPr indent="-334327" lvl="0" marL="457200" rtl="0" algn="l">
              <a:spcBef>
                <a:spcPts val="0"/>
              </a:spcBef>
              <a:spcAft>
                <a:spcPts val="0"/>
              </a:spcAft>
              <a:buSzPct val="100000"/>
              <a:buChar char="●"/>
            </a:pPr>
            <a:r>
              <a:rPr lang="es"/>
              <a:t>Why? </a:t>
            </a:r>
            <a:endParaRPr/>
          </a:p>
          <a:p>
            <a:pPr indent="-334327" lvl="0" marL="457200" rtl="0" algn="l">
              <a:spcBef>
                <a:spcPts val="0"/>
              </a:spcBef>
              <a:spcAft>
                <a:spcPts val="0"/>
              </a:spcAft>
              <a:buSzPct val="100000"/>
              <a:buChar char="●"/>
            </a:pPr>
            <a:r>
              <a:rPr lang="es"/>
              <a:t>El Yunque is a </a:t>
            </a:r>
            <a:r>
              <a:rPr lang="es"/>
              <a:t>remnant</a:t>
            </a:r>
            <a:r>
              <a:rPr lang="es"/>
              <a:t> of the ancient volcano named Hato Puerco. Hato Puerco was most active during the </a:t>
            </a:r>
            <a:r>
              <a:rPr lang="es"/>
              <a:t>cretaceous</a:t>
            </a:r>
            <a:r>
              <a:rPr lang="es"/>
              <a:t> period 145 - 166 million years ago. Hato Puerco was one of the largest and most powerful volcanoes in the region at that time, now it is a crater.</a:t>
            </a:r>
            <a:endParaRPr/>
          </a:p>
        </p:txBody>
      </p:sp>
      <p:pic>
        <p:nvPicPr>
          <p:cNvPr id="128" name="Google Shape;128;p22"/>
          <p:cNvPicPr preferRelativeResize="0"/>
          <p:nvPr/>
        </p:nvPicPr>
        <p:blipFill>
          <a:blip r:embed="rId3">
            <a:alphaModFix/>
          </a:blip>
          <a:stretch>
            <a:fillRect/>
          </a:stretch>
        </p:blipFill>
        <p:spPr>
          <a:xfrm>
            <a:off x="5387050" y="3216175"/>
            <a:ext cx="3381375" cy="1352550"/>
          </a:xfrm>
          <a:prstGeom prst="rect">
            <a:avLst/>
          </a:prstGeom>
          <a:noFill/>
          <a:ln>
            <a:noFill/>
          </a:ln>
        </p:spPr>
      </p:pic>
      <p:pic>
        <p:nvPicPr>
          <p:cNvPr id="129" name="Google Shape;129;p22"/>
          <p:cNvPicPr preferRelativeResize="0"/>
          <p:nvPr/>
        </p:nvPicPr>
        <p:blipFill>
          <a:blip r:embed="rId4">
            <a:alphaModFix/>
          </a:blip>
          <a:stretch>
            <a:fillRect/>
          </a:stretch>
        </p:blipFill>
        <p:spPr>
          <a:xfrm>
            <a:off x="5782350" y="845375"/>
            <a:ext cx="2590800" cy="1733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Fun fact #2: Gold Depot</a:t>
            </a:r>
            <a:endParaRPr/>
          </a:p>
        </p:txBody>
      </p:sp>
      <p:sp>
        <p:nvSpPr>
          <p:cNvPr id="135" name="Google Shape;135;p23"/>
          <p:cNvSpPr txBox="1"/>
          <p:nvPr>
            <p:ph idx="1" type="body"/>
          </p:nvPr>
        </p:nvSpPr>
        <p:spPr>
          <a:xfrm>
            <a:off x="387900" y="1264349"/>
            <a:ext cx="8368200" cy="3078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FF00"/>
              </a:buClr>
              <a:buSzPts val="1600"/>
              <a:buChar char="●"/>
            </a:pPr>
            <a:r>
              <a:rPr lang="es" sz="1600">
                <a:solidFill>
                  <a:srgbClr val="00FF00"/>
                </a:solidFill>
              </a:rPr>
              <a:t>In the 17th Century, the Spanish empire was mining gold in Sierra de L</a:t>
            </a:r>
            <a:r>
              <a:rPr lang="es" sz="1600">
                <a:solidFill>
                  <a:srgbClr val="00FF00"/>
                </a:solidFill>
              </a:rPr>
              <a:t>uquillo</a:t>
            </a:r>
            <a:r>
              <a:rPr lang="es" sz="1600">
                <a:solidFill>
                  <a:srgbClr val="00FF00"/>
                </a:solidFill>
              </a:rPr>
              <a:t>. </a:t>
            </a:r>
            <a:endParaRPr sz="1600">
              <a:solidFill>
                <a:srgbClr val="00FF00"/>
              </a:solidFill>
            </a:endParaRPr>
          </a:p>
          <a:p>
            <a:pPr indent="-330200" lvl="0" marL="457200" rtl="0" algn="l">
              <a:spcBef>
                <a:spcPts val="0"/>
              </a:spcBef>
              <a:spcAft>
                <a:spcPts val="0"/>
              </a:spcAft>
              <a:buClr>
                <a:srgbClr val="00FF00"/>
              </a:buClr>
              <a:buSzPts val="1600"/>
              <a:buChar char="●"/>
            </a:pPr>
            <a:r>
              <a:rPr lang="es" sz="1600">
                <a:solidFill>
                  <a:srgbClr val="00FF00"/>
                </a:solidFill>
              </a:rPr>
              <a:t>They only mined a small fraction of the actual amount. </a:t>
            </a:r>
            <a:endParaRPr sz="1600">
              <a:solidFill>
                <a:srgbClr val="00FF00"/>
              </a:solidFill>
            </a:endParaRPr>
          </a:p>
          <a:p>
            <a:pPr indent="-330200" lvl="0" marL="457200" rtl="0" algn="l">
              <a:spcBef>
                <a:spcPts val="0"/>
              </a:spcBef>
              <a:spcAft>
                <a:spcPts val="0"/>
              </a:spcAft>
              <a:buClr>
                <a:srgbClr val="00FF00"/>
              </a:buClr>
              <a:buSzPts val="1600"/>
              <a:buChar char="●"/>
            </a:pPr>
            <a:r>
              <a:rPr lang="es" sz="1600">
                <a:solidFill>
                  <a:srgbClr val="00FF00"/>
                </a:solidFill>
              </a:rPr>
              <a:t>When El Yunque was still a volcano it buried the gold in ash but the U.S Forest Service realizes that there is a possibility that there 610,000 tons of gold which is estimated to be 18.45 trillion dollars. </a:t>
            </a:r>
            <a:endParaRPr sz="1600">
              <a:solidFill>
                <a:srgbClr val="00FF00"/>
              </a:solidFill>
            </a:endParaRPr>
          </a:p>
          <a:p>
            <a:pPr indent="-330200" lvl="0" marL="457200" rtl="0" algn="l">
              <a:spcBef>
                <a:spcPts val="0"/>
              </a:spcBef>
              <a:spcAft>
                <a:spcPts val="0"/>
              </a:spcAft>
              <a:buClr>
                <a:srgbClr val="00FF00"/>
              </a:buClr>
              <a:buSzPts val="1600"/>
              <a:buChar char="●"/>
            </a:pPr>
            <a:r>
              <a:rPr lang="es" sz="1600">
                <a:solidFill>
                  <a:srgbClr val="00FF00"/>
                </a:solidFill>
              </a:rPr>
              <a:t>El Yunque is a national park so they </a:t>
            </a:r>
            <a:r>
              <a:rPr lang="es" sz="1600">
                <a:solidFill>
                  <a:srgbClr val="00FF00"/>
                </a:solidFill>
              </a:rPr>
              <a:t>can't</a:t>
            </a:r>
            <a:r>
              <a:rPr lang="es" sz="1600">
                <a:solidFill>
                  <a:srgbClr val="00FF00"/>
                </a:solidFill>
              </a:rPr>
              <a:t> risk mining, but it could pay off half our </a:t>
            </a:r>
            <a:r>
              <a:rPr lang="es" sz="1600">
                <a:solidFill>
                  <a:srgbClr val="00FF00"/>
                </a:solidFill>
              </a:rPr>
              <a:t>debt. There are also multiple animals that are endangered so the park can't risk it.</a:t>
            </a:r>
            <a:endParaRPr sz="1600">
              <a:solidFill>
                <a:srgbClr val="00FF00"/>
              </a:solidFill>
            </a:endParaRPr>
          </a:p>
        </p:txBody>
      </p:sp>
      <p:pic>
        <p:nvPicPr>
          <p:cNvPr id="136" name="Google Shape;136;p23"/>
          <p:cNvPicPr preferRelativeResize="0"/>
          <p:nvPr/>
        </p:nvPicPr>
        <p:blipFill>
          <a:blip r:embed="rId4">
            <a:alphaModFix/>
          </a:blip>
          <a:stretch>
            <a:fillRect/>
          </a:stretch>
        </p:blipFill>
        <p:spPr>
          <a:xfrm>
            <a:off x="6540728" y="3261300"/>
            <a:ext cx="2215375" cy="1882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Fun fact #3</a:t>
            </a:r>
            <a:endParaRPr/>
          </a:p>
        </p:txBody>
      </p:sp>
      <p:sp>
        <p:nvSpPr>
          <p:cNvPr id="142" name="Google Shape;142;p2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El Yunque is the moist, wet, rainiest rainforest of all the rainforests.</a:t>
            </a:r>
            <a:endParaRPr/>
          </a:p>
          <a:p>
            <a:pPr indent="-342900" lvl="0" marL="457200" rtl="0" algn="l">
              <a:spcBef>
                <a:spcPts val="0"/>
              </a:spcBef>
              <a:spcAft>
                <a:spcPts val="0"/>
              </a:spcAft>
              <a:buSzPts val="1800"/>
              <a:buChar char="●"/>
            </a:pPr>
            <a:r>
              <a:rPr lang="es"/>
              <a:t>It rains 4 times a day in El Yunque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Video(s)</a:t>
            </a:r>
            <a:endParaRPr/>
          </a:p>
        </p:txBody>
      </p:sp>
      <p:sp>
        <p:nvSpPr>
          <p:cNvPr id="148" name="Google Shape;148;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                   </a:t>
            </a:r>
            <a:r>
              <a:rPr lang="es" u="sng">
                <a:solidFill>
                  <a:schemeClr val="hlink"/>
                </a:solidFill>
                <a:hlinkClick r:id="rId3"/>
              </a:rPr>
              <a:t>https://www.youtube.com/watch?v=f2zZ7HMCH4w</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Preguntas sobre la presentación #s1-3</a:t>
            </a:r>
            <a:endParaRPr/>
          </a:p>
        </p:txBody>
      </p:sp>
      <p:sp>
        <p:nvSpPr>
          <p:cNvPr id="154" name="Google Shape;154;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s"/>
              <a:t>¿Donde esta el Yunque?         2. ¿Cuan muchos especies de </a:t>
            </a:r>
            <a:r>
              <a:rPr lang="es"/>
              <a:t>árboles</a:t>
            </a:r>
            <a:r>
              <a:rPr lang="es"/>
              <a:t> hay?   </a:t>
            </a:r>
            <a:endParaRPr/>
          </a:p>
          <a:p>
            <a:pPr indent="-342900" lvl="0" marL="457200" rtl="0" algn="l">
              <a:spcBef>
                <a:spcPts val="0"/>
              </a:spcBef>
              <a:spcAft>
                <a:spcPts val="0"/>
              </a:spcAft>
              <a:buSzPts val="1800"/>
              <a:buAutoNum type="alphaUcPeriod"/>
            </a:pPr>
            <a:r>
              <a:rPr lang="es"/>
              <a:t>México</a:t>
            </a:r>
            <a:r>
              <a:rPr lang="es"/>
              <a:t> </a:t>
            </a:r>
            <a:endParaRPr/>
          </a:p>
          <a:p>
            <a:pPr indent="-342900" lvl="0" marL="457200" rtl="0" algn="l">
              <a:spcBef>
                <a:spcPts val="0"/>
              </a:spcBef>
              <a:spcAft>
                <a:spcPts val="0"/>
              </a:spcAft>
              <a:buSzPts val="1800"/>
              <a:buAutoNum type="alphaUcPeriod"/>
            </a:pPr>
            <a:r>
              <a:rPr lang="es"/>
              <a:t>Puerto Rico </a:t>
            </a:r>
            <a:endParaRPr/>
          </a:p>
          <a:p>
            <a:pPr indent="-342900" lvl="0" marL="457200" rtl="0" algn="l">
              <a:spcBef>
                <a:spcPts val="0"/>
              </a:spcBef>
              <a:spcAft>
                <a:spcPts val="0"/>
              </a:spcAft>
              <a:buSzPts val="1800"/>
              <a:buAutoNum type="alphaUcPeriod"/>
            </a:pPr>
            <a:r>
              <a:rPr lang="es"/>
              <a:t>Haití</a:t>
            </a:r>
            <a:r>
              <a:rPr lang="es"/>
              <a:t> </a:t>
            </a:r>
            <a:endParaRPr/>
          </a:p>
          <a:p>
            <a:pPr indent="-342900" lvl="0" marL="457200" rtl="0" algn="l">
              <a:spcBef>
                <a:spcPts val="0"/>
              </a:spcBef>
              <a:spcAft>
                <a:spcPts val="0"/>
              </a:spcAft>
              <a:buSzPts val="1800"/>
              <a:buAutoNum type="alphaUcPeriod"/>
            </a:pPr>
            <a:r>
              <a:rPr lang="es"/>
              <a:t>Dominican</a:t>
            </a:r>
            <a:r>
              <a:rPr lang="es"/>
              <a:t> </a:t>
            </a:r>
            <a:r>
              <a:rPr lang="es"/>
              <a:t>Republic</a:t>
            </a:r>
            <a:r>
              <a:rPr lang="es"/>
              <a:t>.</a:t>
            </a:r>
            <a:endParaRPr/>
          </a:p>
          <a:p>
            <a:pPr indent="0" lvl="0" marL="0" rtl="0" algn="l">
              <a:spcBef>
                <a:spcPts val="1200"/>
              </a:spcBef>
              <a:spcAft>
                <a:spcPts val="0"/>
              </a:spcAft>
              <a:buNone/>
            </a:pPr>
            <a:r>
              <a:rPr lang="es"/>
              <a:t>3. ¿Hay especies en peligro de extinción en el yunque?</a:t>
            </a:r>
            <a:endParaRPr/>
          </a:p>
          <a:p>
            <a:pPr indent="0" lvl="0" marL="0" rtl="0" algn="l">
              <a:spcBef>
                <a:spcPts val="1200"/>
              </a:spcBef>
              <a:spcAft>
                <a:spcPts val="1200"/>
              </a:spcAft>
              <a:buNone/>
            </a:pPr>
            <a:r>
              <a:t/>
            </a:r>
            <a:endParaRPr/>
          </a:p>
        </p:txBody>
      </p:sp>
      <p:sp>
        <p:nvSpPr>
          <p:cNvPr id="155" name="Google Shape;155;p26"/>
          <p:cNvSpPr txBox="1"/>
          <p:nvPr/>
        </p:nvSpPr>
        <p:spPr>
          <a:xfrm>
            <a:off x="3597550" y="1863000"/>
            <a:ext cx="53649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Roboto"/>
              <a:buAutoNum type="alphaUcPeriod"/>
            </a:pPr>
            <a:r>
              <a:rPr lang="es" sz="1800">
                <a:solidFill>
                  <a:schemeClr val="dk1"/>
                </a:solidFill>
                <a:latin typeface="Roboto"/>
                <a:ea typeface="Roboto"/>
                <a:cs typeface="Roboto"/>
                <a:sym typeface="Roboto"/>
              </a:rPr>
              <a:t>Cien y cincuenta y siete</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lphaUcPeriod"/>
            </a:pPr>
            <a:r>
              <a:rPr lang="es" sz="1800">
                <a:solidFill>
                  <a:schemeClr val="dk1"/>
                </a:solidFill>
                <a:latin typeface="Roboto"/>
                <a:ea typeface="Roboto"/>
                <a:cs typeface="Roboto"/>
                <a:sym typeface="Roboto"/>
              </a:rPr>
              <a:t>Cien y veintisiete</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lphaUcPeriod"/>
            </a:pPr>
            <a:r>
              <a:rPr lang="es" sz="1800">
                <a:solidFill>
                  <a:schemeClr val="dk1"/>
                </a:solidFill>
                <a:latin typeface="Roboto"/>
                <a:ea typeface="Roboto"/>
                <a:cs typeface="Roboto"/>
                <a:sym typeface="Roboto"/>
              </a:rPr>
              <a:t>Ochenta y Ocho</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lphaUcPeriod"/>
            </a:pPr>
            <a:r>
              <a:rPr lang="es" sz="1800">
                <a:solidFill>
                  <a:schemeClr val="dk1"/>
                </a:solidFill>
                <a:latin typeface="Roboto"/>
                <a:ea typeface="Roboto"/>
                <a:cs typeface="Roboto"/>
                <a:sym typeface="Roboto"/>
              </a:rPr>
              <a:t>Doscientos cuarenta.</a:t>
            </a:r>
            <a:endParaRPr sz="1800">
              <a:solidFill>
                <a:schemeClr val="dk1"/>
              </a:solidFill>
              <a:latin typeface="Roboto"/>
              <a:ea typeface="Roboto"/>
              <a:cs typeface="Roboto"/>
              <a:sym typeface="Roboto"/>
            </a:endParaRPr>
          </a:p>
        </p:txBody>
      </p:sp>
      <p:sp>
        <p:nvSpPr>
          <p:cNvPr id="156" name="Google Shape;156;p26"/>
          <p:cNvSpPr txBox="1"/>
          <p:nvPr/>
        </p:nvSpPr>
        <p:spPr>
          <a:xfrm>
            <a:off x="387900" y="3641450"/>
            <a:ext cx="8116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800">
                <a:solidFill>
                  <a:schemeClr val="dk1"/>
                </a:solidFill>
                <a:latin typeface="Roboto"/>
                <a:ea typeface="Roboto"/>
                <a:cs typeface="Roboto"/>
                <a:sym typeface="Roboto"/>
              </a:rPr>
              <a:t>Cierto                                                                                                     Falso</a:t>
            </a:r>
            <a:endParaRPr sz="18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Preguntas sobre la presentación #s4-5</a:t>
            </a:r>
            <a:endParaRPr/>
          </a:p>
        </p:txBody>
      </p:sp>
      <p:sp>
        <p:nvSpPr>
          <p:cNvPr id="162" name="Google Shape;162;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4. Que </a:t>
            </a:r>
            <a:r>
              <a:rPr lang="es"/>
              <a:t>comida</a:t>
            </a:r>
            <a:r>
              <a:rPr lang="es"/>
              <a:t> tienen?                              5. ¿Cual es la temperatura en el Yunque?</a:t>
            </a:r>
            <a:endParaRPr/>
          </a:p>
          <a:p>
            <a:pPr indent="-342900" lvl="0" marL="457200" rtl="0" algn="l">
              <a:spcBef>
                <a:spcPts val="1200"/>
              </a:spcBef>
              <a:spcAft>
                <a:spcPts val="0"/>
              </a:spcAft>
              <a:buSzPts val="1800"/>
              <a:buAutoNum type="alphaUcPeriod"/>
            </a:pPr>
            <a:r>
              <a:rPr lang="es"/>
              <a:t>El Arroz Con Gandules </a:t>
            </a:r>
            <a:endParaRPr/>
          </a:p>
          <a:p>
            <a:pPr indent="-342900" lvl="0" marL="457200" rtl="0" algn="l">
              <a:spcBef>
                <a:spcPts val="0"/>
              </a:spcBef>
              <a:spcAft>
                <a:spcPts val="0"/>
              </a:spcAft>
              <a:buSzPts val="1800"/>
              <a:buAutoNum type="alphaUcPeriod"/>
            </a:pPr>
            <a:r>
              <a:rPr lang="es"/>
              <a:t>El Empanadillas </a:t>
            </a:r>
            <a:endParaRPr/>
          </a:p>
          <a:p>
            <a:pPr indent="-342900" lvl="0" marL="457200" rtl="0" algn="l">
              <a:spcBef>
                <a:spcPts val="0"/>
              </a:spcBef>
              <a:spcAft>
                <a:spcPts val="0"/>
              </a:spcAft>
              <a:buSzPts val="1800"/>
              <a:buAutoNum type="alphaUcPeriod"/>
            </a:pPr>
            <a:r>
              <a:rPr lang="es"/>
              <a:t>La Muralla</a:t>
            </a:r>
            <a:endParaRPr/>
          </a:p>
          <a:p>
            <a:pPr indent="-342900" lvl="0" marL="457200" rtl="0" algn="l">
              <a:spcBef>
                <a:spcPts val="0"/>
              </a:spcBef>
              <a:spcAft>
                <a:spcPts val="0"/>
              </a:spcAft>
              <a:buSzPts val="1800"/>
              <a:buAutoNum type="alphaUcPeriod"/>
            </a:pPr>
            <a:r>
              <a:rPr lang="es"/>
              <a:t>A y B</a:t>
            </a:r>
            <a:endParaRPr/>
          </a:p>
        </p:txBody>
      </p:sp>
      <p:sp>
        <p:nvSpPr>
          <p:cNvPr id="163" name="Google Shape;163;p27"/>
          <p:cNvSpPr txBox="1"/>
          <p:nvPr/>
        </p:nvSpPr>
        <p:spPr>
          <a:xfrm>
            <a:off x="4438900" y="1935750"/>
            <a:ext cx="30000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Roboto"/>
              <a:buAutoNum type="alphaUcPeriod"/>
            </a:pPr>
            <a:r>
              <a:rPr lang="es" sz="1800">
                <a:solidFill>
                  <a:schemeClr val="dk1"/>
                </a:solidFill>
                <a:latin typeface="Roboto"/>
                <a:ea typeface="Roboto"/>
                <a:cs typeface="Roboto"/>
                <a:sym typeface="Roboto"/>
              </a:rPr>
              <a:t>77 - 82 grados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lphaUcPeriod"/>
            </a:pPr>
            <a:r>
              <a:rPr lang="es" sz="1800">
                <a:solidFill>
                  <a:schemeClr val="dk1"/>
                </a:solidFill>
                <a:latin typeface="Roboto"/>
                <a:ea typeface="Roboto"/>
                <a:cs typeface="Roboto"/>
                <a:sym typeface="Roboto"/>
              </a:rPr>
              <a:t>Setenta y ocho - ochenta y ocho grados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lphaUcPeriod"/>
            </a:pPr>
            <a:r>
              <a:rPr lang="es" sz="1800">
                <a:solidFill>
                  <a:schemeClr val="dk1"/>
                </a:solidFill>
                <a:latin typeface="Roboto"/>
                <a:ea typeface="Roboto"/>
                <a:cs typeface="Roboto"/>
                <a:sym typeface="Roboto"/>
              </a:rPr>
              <a:t>Veintidós</a:t>
            </a:r>
            <a:r>
              <a:rPr lang="es" sz="1800">
                <a:solidFill>
                  <a:schemeClr val="dk1"/>
                </a:solidFill>
                <a:latin typeface="Roboto"/>
                <a:ea typeface="Roboto"/>
                <a:cs typeface="Roboto"/>
                <a:sym typeface="Roboto"/>
              </a:rPr>
              <a:t> - noventa grados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lphaUcPeriod"/>
            </a:pPr>
            <a:r>
              <a:rPr lang="es" sz="1800">
                <a:solidFill>
                  <a:schemeClr val="dk1"/>
                </a:solidFill>
                <a:latin typeface="Roboto"/>
                <a:ea typeface="Roboto"/>
                <a:cs typeface="Roboto"/>
                <a:sym typeface="Roboto"/>
              </a:rPr>
              <a:t>Setenta - Ochenta Grados</a:t>
            </a:r>
            <a:endParaRPr sz="18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Respuestas a las preguntas</a:t>
            </a:r>
            <a:endParaRPr/>
          </a:p>
        </p:txBody>
      </p:sp>
      <p:sp>
        <p:nvSpPr>
          <p:cNvPr id="169" name="Google Shape;169;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FF00"/>
              </a:buClr>
              <a:buSzPts val="1800"/>
              <a:buAutoNum type="arabicPeriod"/>
            </a:pPr>
            <a:r>
              <a:rPr lang="es">
                <a:solidFill>
                  <a:srgbClr val="00FF00"/>
                </a:solidFill>
              </a:rPr>
              <a:t>B. Puerto Rico</a:t>
            </a:r>
            <a:endParaRPr>
              <a:solidFill>
                <a:srgbClr val="00FF00"/>
              </a:solidFill>
            </a:endParaRPr>
          </a:p>
          <a:p>
            <a:pPr indent="-342900" lvl="0" marL="457200" rtl="0" algn="l">
              <a:spcBef>
                <a:spcPts val="0"/>
              </a:spcBef>
              <a:spcAft>
                <a:spcPts val="0"/>
              </a:spcAft>
              <a:buClr>
                <a:srgbClr val="00FF00"/>
              </a:buClr>
              <a:buSzPts val="1800"/>
              <a:buAutoNum type="arabicPeriod"/>
            </a:pPr>
            <a:r>
              <a:rPr lang="es">
                <a:solidFill>
                  <a:srgbClr val="00FF00"/>
                </a:solidFill>
              </a:rPr>
              <a:t>D. </a:t>
            </a:r>
            <a:r>
              <a:rPr lang="es">
                <a:solidFill>
                  <a:srgbClr val="00FF00"/>
                </a:solidFill>
              </a:rPr>
              <a:t>Doscientos</a:t>
            </a:r>
            <a:r>
              <a:rPr lang="es">
                <a:solidFill>
                  <a:srgbClr val="00FF00"/>
                </a:solidFill>
              </a:rPr>
              <a:t> cuarenta</a:t>
            </a:r>
            <a:endParaRPr>
              <a:solidFill>
                <a:srgbClr val="00FF00"/>
              </a:solidFill>
            </a:endParaRPr>
          </a:p>
          <a:p>
            <a:pPr indent="-342900" lvl="0" marL="457200" rtl="0" algn="l">
              <a:spcBef>
                <a:spcPts val="0"/>
              </a:spcBef>
              <a:spcAft>
                <a:spcPts val="0"/>
              </a:spcAft>
              <a:buClr>
                <a:srgbClr val="00FF00"/>
              </a:buClr>
              <a:buSzPts val="1800"/>
              <a:buAutoNum type="arabicPeriod"/>
            </a:pPr>
            <a:r>
              <a:rPr lang="es">
                <a:solidFill>
                  <a:srgbClr val="00FF00"/>
                </a:solidFill>
              </a:rPr>
              <a:t>Cierto</a:t>
            </a:r>
            <a:endParaRPr>
              <a:solidFill>
                <a:srgbClr val="00FF00"/>
              </a:solidFill>
            </a:endParaRPr>
          </a:p>
          <a:p>
            <a:pPr indent="-342900" lvl="0" marL="457200" rtl="0" algn="l">
              <a:spcBef>
                <a:spcPts val="0"/>
              </a:spcBef>
              <a:spcAft>
                <a:spcPts val="0"/>
              </a:spcAft>
              <a:buClr>
                <a:srgbClr val="00FF00"/>
              </a:buClr>
              <a:buSzPts val="1800"/>
              <a:buAutoNum type="arabicPeriod"/>
            </a:pPr>
            <a:r>
              <a:rPr lang="es">
                <a:solidFill>
                  <a:srgbClr val="00FF00"/>
                </a:solidFill>
              </a:rPr>
              <a:t>D. A y B</a:t>
            </a:r>
            <a:endParaRPr>
              <a:solidFill>
                <a:srgbClr val="00FF00"/>
              </a:solidFill>
            </a:endParaRPr>
          </a:p>
          <a:p>
            <a:pPr indent="-342900" lvl="0" marL="457200" rtl="0" algn="l">
              <a:spcBef>
                <a:spcPts val="0"/>
              </a:spcBef>
              <a:spcAft>
                <a:spcPts val="0"/>
              </a:spcAft>
              <a:buClr>
                <a:srgbClr val="00FF00"/>
              </a:buClr>
              <a:buSzPts val="1800"/>
              <a:buAutoNum type="arabicPeriod"/>
            </a:pPr>
            <a:r>
              <a:rPr lang="es">
                <a:solidFill>
                  <a:srgbClr val="00FF00"/>
                </a:solidFill>
              </a:rPr>
              <a:t>A. 77 - 82 grados</a:t>
            </a:r>
            <a:endParaRPr>
              <a:solidFill>
                <a:srgbClr val="00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MLA Citaciones</a:t>
            </a:r>
            <a:endParaRPr/>
          </a:p>
        </p:txBody>
      </p:sp>
      <p:sp>
        <p:nvSpPr>
          <p:cNvPr id="175" name="Google Shape;175;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62500" lnSpcReduction="10000"/>
          </a:bodyPr>
          <a:lstStyle/>
          <a:p>
            <a:pPr indent="-300037" lvl="0" marL="457200" rtl="0" algn="l">
              <a:lnSpc>
                <a:spcPct val="107916"/>
              </a:lnSpc>
              <a:spcBef>
                <a:spcPts val="0"/>
              </a:spcBef>
              <a:spcAft>
                <a:spcPts val="0"/>
              </a:spcAft>
              <a:buClr>
                <a:srgbClr val="000000"/>
              </a:buClr>
              <a:buSzPct val="100000"/>
              <a:buFont typeface="Calibri"/>
              <a:buChar char="●"/>
            </a:pPr>
            <a:r>
              <a:rPr lang="es">
                <a:solidFill>
                  <a:srgbClr val="000000"/>
                </a:solidFill>
                <a:latin typeface="Calibri"/>
                <a:ea typeface="Calibri"/>
                <a:cs typeface="Calibri"/>
                <a:sym typeface="Calibri"/>
              </a:rPr>
              <a:t>“El Yunque National Forest - Home: </a:t>
            </a:r>
            <a:r>
              <a:rPr i="1" lang="es">
                <a:solidFill>
                  <a:srgbClr val="000000"/>
                </a:solidFill>
                <a:latin typeface="Calibri"/>
                <a:ea typeface="Calibri"/>
                <a:cs typeface="Calibri"/>
                <a:sym typeface="Calibri"/>
              </a:rPr>
              <a:t>USDA Forest Service” </a:t>
            </a:r>
            <a:r>
              <a:rPr lang="es" u="sng">
                <a:solidFill>
                  <a:srgbClr val="1155CC"/>
                </a:solidFill>
                <a:latin typeface="Calibri"/>
                <a:ea typeface="Calibri"/>
                <a:cs typeface="Calibri"/>
                <a:sym typeface="Calibri"/>
                <a:hlinkClick r:id="rId3">
                  <a:extLst>
                    <a:ext uri="{A12FA001-AC4F-418D-AE19-62706E023703}">
                      <ahyp:hlinkClr val="tx"/>
                    </a:ext>
                  </a:extLst>
                </a:hlinkClick>
              </a:rPr>
              <a:t>https://www.fs.usda.gov/elyunque</a:t>
            </a:r>
            <a:r>
              <a:rPr lang="es">
                <a:solidFill>
                  <a:srgbClr val="5F6368"/>
                </a:solidFill>
                <a:latin typeface="Calibri"/>
                <a:ea typeface="Calibri"/>
                <a:cs typeface="Calibri"/>
                <a:sym typeface="Calibri"/>
              </a:rPr>
              <a:t> </a:t>
            </a:r>
            <a:r>
              <a:rPr lang="es">
                <a:solidFill>
                  <a:srgbClr val="000000"/>
                </a:solidFill>
                <a:latin typeface="Calibri"/>
                <a:ea typeface="Calibri"/>
                <a:cs typeface="Calibri"/>
                <a:sym typeface="Calibri"/>
              </a:rPr>
              <a:t>Accessed: February 7, 2024</a:t>
            </a:r>
            <a:endParaRPr>
              <a:solidFill>
                <a:srgbClr val="000000"/>
              </a:solidFill>
              <a:latin typeface="Calibri"/>
              <a:ea typeface="Calibri"/>
              <a:cs typeface="Calibri"/>
              <a:sym typeface="Calibri"/>
            </a:endParaRPr>
          </a:p>
          <a:p>
            <a:pPr indent="-300037" lvl="0" marL="457200" rtl="0" algn="l">
              <a:lnSpc>
                <a:spcPct val="107916"/>
              </a:lnSpc>
              <a:spcBef>
                <a:spcPts val="0"/>
              </a:spcBef>
              <a:spcAft>
                <a:spcPts val="0"/>
              </a:spcAft>
              <a:buClr>
                <a:srgbClr val="000000"/>
              </a:buClr>
              <a:buSzPct val="100000"/>
              <a:buChar char="●"/>
            </a:pPr>
            <a:r>
              <a:rPr lang="es">
                <a:solidFill>
                  <a:srgbClr val="000000"/>
                </a:solidFill>
                <a:latin typeface="Calibri"/>
                <a:ea typeface="Calibri"/>
                <a:cs typeface="Calibri"/>
                <a:sym typeface="Calibri"/>
              </a:rPr>
              <a:t>“El Yunque National Forest, Caribbean weather in December: average temperature &amp; climate</a:t>
            </a:r>
            <a:r>
              <a:rPr i="1" lang="es">
                <a:solidFill>
                  <a:srgbClr val="000000"/>
                </a:solidFill>
                <a:latin typeface="Calibri"/>
                <a:ea typeface="Calibri"/>
                <a:cs typeface="Calibri"/>
                <a:sym typeface="Calibri"/>
              </a:rPr>
              <a:t>: Wanderlog.” </a:t>
            </a:r>
            <a:r>
              <a:rPr lang="es" u="sng">
                <a:solidFill>
                  <a:srgbClr val="1155CC"/>
                </a:solidFill>
                <a:latin typeface="Calibri"/>
                <a:ea typeface="Calibri"/>
                <a:cs typeface="Calibri"/>
                <a:sym typeface="Calibri"/>
                <a:hlinkClick r:id="rId4">
                  <a:extLst>
                    <a:ext uri="{A12FA001-AC4F-418D-AE19-62706E023703}">
                      <ahyp:hlinkClr val="tx"/>
                    </a:ext>
                  </a:extLst>
                </a:hlinkClick>
              </a:rPr>
              <a:t>https://wanderlog.com/weather/81341/12/el-yunque-national-forest-weather-in-december</a:t>
            </a:r>
            <a:r>
              <a:rPr lang="es" u="sng">
                <a:solidFill>
                  <a:srgbClr val="1155CC"/>
                </a:solidFill>
                <a:latin typeface="Calibri"/>
                <a:ea typeface="Calibri"/>
                <a:cs typeface="Calibri"/>
                <a:sym typeface="Calibri"/>
                <a:hlinkClick r:id="rId5">
                  <a:extLst>
                    <a:ext uri="{A12FA001-AC4F-418D-AE19-62706E023703}">
                      <ahyp:hlinkClr val="tx"/>
                    </a:ext>
                  </a:extLst>
                </a:hlinkClick>
              </a:rPr>
              <a:t>/</a:t>
            </a:r>
            <a:r>
              <a:rPr lang="es">
                <a:solidFill>
                  <a:srgbClr val="3C4043"/>
                </a:solidFill>
                <a:latin typeface="Calibri"/>
                <a:ea typeface="Calibri"/>
                <a:cs typeface="Calibri"/>
                <a:sym typeface="Calibri"/>
              </a:rPr>
              <a:t> </a:t>
            </a:r>
            <a:r>
              <a:rPr lang="es">
                <a:solidFill>
                  <a:srgbClr val="000000"/>
                </a:solidFill>
                <a:latin typeface="Calibri"/>
                <a:ea typeface="Calibri"/>
                <a:cs typeface="Calibri"/>
                <a:sym typeface="Calibri"/>
              </a:rPr>
              <a:t>Accessed: February 7, 2024</a:t>
            </a:r>
            <a:endParaRPr>
              <a:solidFill>
                <a:srgbClr val="000000"/>
              </a:solidFill>
              <a:latin typeface="Calibri"/>
              <a:ea typeface="Calibri"/>
              <a:cs typeface="Calibri"/>
              <a:sym typeface="Calibri"/>
            </a:endParaRPr>
          </a:p>
          <a:p>
            <a:pPr indent="-300037" lvl="0" marL="457200" rtl="0" algn="l">
              <a:lnSpc>
                <a:spcPct val="107916"/>
              </a:lnSpc>
              <a:spcBef>
                <a:spcPts val="800"/>
              </a:spcBef>
              <a:spcAft>
                <a:spcPts val="0"/>
              </a:spcAft>
              <a:buClr>
                <a:srgbClr val="000000"/>
              </a:buClr>
              <a:buSzPct val="100000"/>
              <a:buFont typeface="Calibri"/>
              <a:buChar char="●"/>
            </a:pPr>
            <a:r>
              <a:rPr lang="es">
                <a:solidFill>
                  <a:srgbClr val="000000"/>
                </a:solidFill>
                <a:latin typeface="Calibri"/>
                <a:ea typeface="Calibri"/>
                <a:cs typeface="Calibri"/>
                <a:sym typeface="Calibri"/>
              </a:rPr>
              <a:t>“El Yunque, Majestic Rocky Icon of Puerto Rico: Impervious to the Ravages of Time?</a:t>
            </a:r>
            <a:r>
              <a:rPr i="1" lang="es">
                <a:solidFill>
                  <a:srgbClr val="000000"/>
                </a:solidFill>
                <a:latin typeface="Calibri"/>
                <a:ea typeface="Calibri"/>
                <a:cs typeface="Calibri"/>
                <a:sym typeface="Calibri"/>
              </a:rPr>
              <a:t> National Science” </a:t>
            </a:r>
            <a:r>
              <a:rPr lang="es">
                <a:solidFill>
                  <a:srgbClr val="000000"/>
                </a:solidFill>
                <a:latin typeface="Calibri"/>
                <a:ea typeface="Calibri"/>
                <a:cs typeface="Calibri"/>
                <a:sym typeface="Calibri"/>
              </a:rPr>
              <a:t>Foundation </a:t>
            </a:r>
            <a:r>
              <a:rPr lang="es" u="sng">
                <a:solidFill>
                  <a:srgbClr val="1155CC"/>
                </a:solidFill>
                <a:latin typeface="Calibri"/>
                <a:ea typeface="Calibri"/>
                <a:cs typeface="Calibri"/>
                <a:sym typeface="Calibri"/>
                <a:hlinkClick r:id="rId6">
                  <a:extLst>
                    <a:ext uri="{A12FA001-AC4F-418D-AE19-62706E023703}">
                      <ahyp:hlinkClr val="tx"/>
                    </a:ext>
                  </a:extLst>
                </a:hlinkClick>
              </a:rPr>
              <a:t>https://new.nsf.gov/news/el-yunque-majestic-rocky-icon-puerto-rico</a:t>
            </a:r>
            <a:r>
              <a:rPr lang="es" u="sng">
                <a:solidFill>
                  <a:srgbClr val="1155CC"/>
                </a:solidFill>
                <a:latin typeface="Calibri"/>
                <a:ea typeface="Calibri"/>
                <a:cs typeface="Calibri"/>
                <a:sym typeface="Calibri"/>
                <a:hlinkClick r:id="rId7">
                  <a:extLst>
                    <a:ext uri="{A12FA001-AC4F-418D-AE19-62706E023703}">
                      <ahyp:hlinkClr val="tx"/>
                    </a:ext>
                  </a:extLst>
                </a:hlinkClick>
              </a:rPr>
              <a:t>/</a:t>
            </a:r>
            <a:r>
              <a:rPr lang="es">
                <a:solidFill>
                  <a:srgbClr val="000000"/>
                </a:solidFill>
                <a:latin typeface="Calibri"/>
                <a:ea typeface="Calibri"/>
                <a:cs typeface="Calibri"/>
                <a:sym typeface="Calibri"/>
              </a:rPr>
              <a:t> Published: February 27, 2013 Accessed: February 8, 2024</a:t>
            </a:r>
            <a:endParaRPr>
              <a:solidFill>
                <a:srgbClr val="3C4043"/>
              </a:solidFill>
              <a:latin typeface="Calibri"/>
              <a:ea typeface="Calibri"/>
              <a:cs typeface="Calibri"/>
              <a:sym typeface="Calibri"/>
            </a:endParaRPr>
          </a:p>
          <a:p>
            <a:pPr indent="-300037" lvl="0" marL="457200" rtl="0" algn="l">
              <a:lnSpc>
                <a:spcPct val="107916"/>
              </a:lnSpc>
              <a:spcBef>
                <a:spcPts val="800"/>
              </a:spcBef>
              <a:spcAft>
                <a:spcPts val="0"/>
              </a:spcAft>
              <a:buClr>
                <a:srgbClr val="000000"/>
              </a:buClr>
              <a:buSzPct val="100000"/>
              <a:buChar char="●"/>
            </a:pPr>
            <a:r>
              <a:rPr lang="es">
                <a:solidFill>
                  <a:srgbClr val="000000"/>
                </a:solidFill>
                <a:latin typeface="Calibri"/>
                <a:ea typeface="Calibri"/>
                <a:cs typeface="Calibri"/>
                <a:sym typeface="Calibri"/>
              </a:rPr>
              <a:t>“Diverse, Resilient and Unique: El Yunque National Forest: National Forest Foundation” </a:t>
            </a:r>
            <a:r>
              <a:rPr lang="es" u="sng">
                <a:solidFill>
                  <a:srgbClr val="1155CC"/>
                </a:solidFill>
                <a:latin typeface="Calibri"/>
                <a:ea typeface="Calibri"/>
                <a:cs typeface="Calibri"/>
                <a:sym typeface="Calibri"/>
                <a:hlinkClick r:id="rId8">
                  <a:extLst>
                    <a:ext uri="{A12FA001-AC4F-418D-AE19-62706E023703}">
                      <ahyp:hlinkClr val="tx"/>
                    </a:ext>
                  </a:extLst>
                </a:hlinkClick>
              </a:rPr>
              <a:t>https://www.nationalforests.org/our-forests/light-and-seed-magazine/diverse-resilient-and-unique-el-yunque-national-forest</a:t>
            </a:r>
            <a:r>
              <a:rPr lang="es">
                <a:solidFill>
                  <a:srgbClr val="000000"/>
                </a:solidFill>
                <a:latin typeface="Calibri"/>
                <a:ea typeface="Calibri"/>
                <a:cs typeface="Calibri"/>
                <a:sym typeface="Calibri"/>
              </a:rPr>
              <a:t> Accessed: February 8, 2024 Author: Geoff Gallice</a:t>
            </a:r>
            <a:r>
              <a:rPr lang="es">
                <a:solidFill>
                  <a:srgbClr val="3C4043"/>
                </a:solidFill>
                <a:latin typeface="Calibri"/>
                <a:ea typeface="Calibri"/>
                <a:cs typeface="Calibri"/>
                <a:sym typeface="Calibri"/>
              </a:rPr>
              <a:t> </a:t>
            </a:r>
            <a:endParaRPr>
              <a:solidFill>
                <a:srgbClr val="3C4043"/>
              </a:solidFill>
              <a:latin typeface="Calibri"/>
              <a:ea typeface="Calibri"/>
              <a:cs typeface="Calibri"/>
              <a:sym typeface="Calibri"/>
            </a:endParaRPr>
          </a:p>
          <a:p>
            <a:pPr indent="-300037" lvl="0" marL="457200" rtl="0" algn="l">
              <a:lnSpc>
                <a:spcPct val="107916"/>
              </a:lnSpc>
              <a:spcBef>
                <a:spcPts val="0"/>
              </a:spcBef>
              <a:spcAft>
                <a:spcPts val="0"/>
              </a:spcAft>
              <a:buClr>
                <a:srgbClr val="000000"/>
              </a:buClr>
              <a:buSzPct val="100000"/>
              <a:buFont typeface="Calibri"/>
              <a:buChar char="●"/>
            </a:pPr>
            <a:r>
              <a:rPr lang="es">
                <a:solidFill>
                  <a:srgbClr val="000000"/>
                </a:solidFill>
                <a:latin typeface="Calibri"/>
                <a:ea typeface="Calibri"/>
                <a:cs typeface="Calibri"/>
                <a:sym typeface="Calibri"/>
              </a:rPr>
              <a:t>“Major gold deposits discovered in Puerto Rico | WAR AGAINST ALL PUERTO RICANS: war against all puerto ricans” </a:t>
            </a:r>
            <a:r>
              <a:rPr lang="es" u="sng">
                <a:solidFill>
                  <a:srgbClr val="1155CC"/>
                </a:solidFill>
                <a:latin typeface="Calibri"/>
                <a:ea typeface="Calibri"/>
                <a:cs typeface="Calibri"/>
                <a:sym typeface="Calibri"/>
                <a:hlinkClick r:id="rId9">
                  <a:extLst>
                    <a:ext uri="{A12FA001-AC4F-418D-AE19-62706E023703}">
                      <ahyp:hlinkClr val="tx"/>
                    </a:ext>
                  </a:extLst>
                </a:hlinkClick>
              </a:rPr>
              <a:t>https://waragainstallpuertoricans.com/2016/08/24/major-gold-deposits-discovered-in-puerto-rico/</a:t>
            </a:r>
            <a:r>
              <a:rPr lang="es" u="sng">
                <a:solidFill>
                  <a:srgbClr val="1155CC"/>
                </a:solidFill>
                <a:latin typeface="Calibri"/>
                <a:ea typeface="Calibri"/>
                <a:cs typeface="Calibri"/>
                <a:sym typeface="Calibri"/>
                <a:hlinkClick r:id="rId10">
                  <a:extLst>
                    <a:ext uri="{A12FA001-AC4F-418D-AE19-62706E023703}">
                      <ahyp:hlinkClr val="tx"/>
                    </a:ext>
                  </a:extLst>
                </a:hlinkClick>
              </a:rPr>
              <a:t>l</a:t>
            </a:r>
            <a:r>
              <a:rPr lang="es">
                <a:solidFill>
                  <a:srgbClr val="000000"/>
                </a:solidFill>
                <a:latin typeface="Calibri"/>
                <a:ea typeface="Calibri"/>
                <a:cs typeface="Calibri"/>
                <a:sym typeface="Calibri"/>
              </a:rPr>
              <a:t> Published: August 24, 2016 Accessed: February 8, 2024</a:t>
            </a:r>
            <a:endParaRPr>
              <a:solidFill>
                <a:srgbClr val="000000"/>
              </a:solidFill>
              <a:latin typeface="Calibri"/>
              <a:ea typeface="Calibri"/>
              <a:cs typeface="Calibri"/>
              <a:sym typeface="Calibri"/>
            </a:endParaRPr>
          </a:p>
          <a:p>
            <a:pPr indent="-300037" lvl="0" marL="457200" rtl="0" algn="l">
              <a:lnSpc>
                <a:spcPct val="107916"/>
              </a:lnSpc>
              <a:spcBef>
                <a:spcPts val="800"/>
              </a:spcBef>
              <a:spcAft>
                <a:spcPts val="0"/>
              </a:spcAft>
              <a:buClr>
                <a:srgbClr val="000000"/>
              </a:buClr>
              <a:buSzPct val="100000"/>
              <a:buFont typeface="Calibri"/>
              <a:buChar char="●"/>
            </a:pPr>
            <a:r>
              <a:rPr lang="es">
                <a:solidFill>
                  <a:srgbClr val="000000"/>
                </a:solidFill>
                <a:latin typeface="Calibri"/>
                <a:ea typeface="Calibri"/>
                <a:cs typeface="Calibri"/>
                <a:sym typeface="Calibri"/>
              </a:rPr>
              <a:t>“WordReference.com: English to French, Italian, German &amp; Spanish Dictionary” </a:t>
            </a:r>
            <a:r>
              <a:rPr lang="es" u="sng">
                <a:solidFill>
                  <a:srgbClr val="1155CC"/>
                </a:solidFill>
                <a:latin typeface="Calibri"/>
                <a:ea typeface="Calibri"/>
                <a:cs typeface="Calibri"/>
                <a:sym typeface="Calibri"/>
                <a:hlinkClick r:id="rId11">
                  <a:extLst>
                    <a:ext uri="{A12FA001-AC4F-418D-AE19-62706E023703}">
                      <ahyp:hlinkClr val="tx"/>
                    </a:ext>
                  </a:extLst>
                </a:hlinkClick>
              </a:rPr>
              <a:t>http://www.wordreference.com</a:t>
            </a:r>
            <a:r>
              <a:rPr lang="es">
                <a:solidFill>
                  <a:srgbClr val="000000"/>
                </a:solidFill>
                <a:latin typeface="Calibri"/>
                <a:ea typeface="Calibri"/>
                <a:cs typeface="Calibri"/>
                <a:sym typeface="Calibri"/>
              </a:rPr>
              <a:t> Accessed: February 8, 2024</a:t>
            </a:r>
            <a:endParaRPr>
              <a:solidFill>
                <a:srgbClr val="000000"/>
              </a:solidFill>
              <a:latin typeface="Calibri"/>
              <a:ea typeface="Calibri"/>
              <a:cs typeface="Calibri"/>
              <a:sym typeface="Calibri"/>
            </a:endParaRPr>
          </a:p>
          <a:p>
            <a:pPr indent="0" lvl="0" marL="0" rtl="0" algn="l">
              <a:lnSpc>
                <a:spcPct val="107916"/>
              </a:lnSpc>
              <a:spcBef>
                <a:spcPts val="800"/>
              </a:spcBef>
              <a:spcAft>
                <a:spcPts val="800"/>
              </a:spcAft>
              <a:buNone/>
            </a:pPr>
            <a:r>
              <a:t/>
            </a:r>
            <a:endParaRPr sz="1100">
              <a:solidFill>
                <a:srgbClr val="3C40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El Parque Nacional el Yunque, Puerto Rico</a:t>
            </a:r>
            <a:endParaRPr/>
          </a:p>
        </p:txBody>
      </p:sp>
      <p:sp>
        <p:nvSpPr>
          <p:cNvPr id="70" name="Google Shape;70;p14"/>
          <p:cNvSpPr txBox="1"/>
          <p:nvPr>
            <p:ph idx="1" type="body"/>
          </p:nvPr>
        </p:nvSpPr>
        <p:spPr>
          <a:xfrm>
            <a:off x="215525" y="1360800"/>
            <a:ext cx="4664400" cy="360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Es el bosque </a:t>
            </a:r>
            <a:r>
              <a:rPr b="1" lang="es"/>
              <a:t>tropical. Es un</a:t>
            </a:r>
            <a:r>
              <a:rPr b="1" lang="es"/>
              <a:t> lugar muy </a:t>
            </a:r>
            <a:r>
              <a:rPr b="1" lang="es"/>
              <a:t>verde y hay muchos árboles, es muy bonito. </a:t>
            </a:r>
            <a:endParaRPr b="1"/>
          </a:p>
          <a:p>
            <a:pPr indent="0" lvl="0" marL="0" rtl="0" algn="l">
              <a:spcBef>
                <a:spcPts val="1200"/>
              </a:spcBef>
              <a:spcAft>
                <a:spcPts val="1200"/>
              </a:spcAft>
              <a:buNone/>
            </a:pPr>
            <a:r>
              <a:rPr b="1" lang="es"/>
              <a:t>Yo voy a el Parque Nacional el Yunque, Puerto Rico en el diciembre. El temperatura es 77 grados fahrenheit hasta 82 grados fahrenheit. También es fresco y sombreado.</a:t>
            </a:r>
            <a:endParaRPr/>
          </a:p>
        </p:txBody>
      </p:sp>
      <p:pic>
        <p:nvPicPr>
          <p:cNvPr id="71" name="Google Shape;71;p14"/>
          <p:cNvPicPr preferRelativeResize="0"/>
          <p:nvPr/>
        </p:nvPicPr>
        <p:blipFill>
          <a:blip r:embed="rId3">
            <a:alphaModFix/>
          </a:blip>
          <a:stretch>
            <a:fillRect/>
          </a:stretch>
        </p:blipFill>
        <p:spPr>
          <a:xfrm>
            <a:off x="5330825" y="1144125"/>
            <a:ext cx="3569925" cy="2353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Descripción del lugar y los locales</a:t>
            </a:r>
            <a:endParaRPr/>
          </a:p>
        </p:txBody>
      </p:sp>
      <p:sp>
        <p:nvSpPr>
          <p:cNvPr id="77" name="Google Shape;77;p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s"/>
              <a:t>El Yunque es </a:t>
            </a:r>
            <a:r>
              <a:rPr lang="es"/>
              <a:t>Exuberante, lozano, abundante y vibrante.</a:t>
            </a:r>
            <a:endParaRPr/>
          </a:p>
          <a:p>
            <a:pPr indent="0" lvl="0" marL="0" rtl="0" algn="l">
              <a:spcBef>
                <a:spcPts val="1200"/>
              </a:spcBef>
              <a:spcAft>
                <a:spcPts val="0"/>
              </a:spcAft>
              <a:buClr>
                <a:schemeClr val="dk2"/>
              </a:buClr>
              <a:buSzPts val="1100"/>
              <a:buFont typeface="Arial"/>
              <a:buNone/>
            </a:pPr>
            <a:r>
              <a:rPr lang="es"/>
              <a:t>Las personas aquí son muy simpáticas. Ellos son muy amables y cariñosas.</a:t>
            </a:r>
            <a:endParaRPr/>
          </a:p>
          <a:p>
            <a:pPr indent="0" lvl="0" marL="0" rtl="0" algn="l">
              <a:spcBef>
                <a:spcPts val="1200"/>
              </a:spcBef>
              <a:spcAft>
                <a:spcPts val="1200"/>
              </a:spcAft>
              <a:buNone/>
            </a:pPr>
            <a:r>
              <a:t/>
            </a:r>
            <a:endParaRPr/>
          </a:p>
        </p:txBody>
      </p:sp>
      <p:pic>
        <p:nvPicPr>
          <p:cNvPr id="78" name="Google Shape;78;p15"/>
          <p:cNvPicPr preferRelativeResize="0"/>
          <p:nvPr/>
        </p:nvPicPr>
        <p:blipFill>
          <a:blip r:embed="rId3">
            <a:alphaModFix/>
          </a:blip>
          <a:stretch>
            <a:fillRect/>
          </a:stretch>
        </p:blipFill>
        <p:spPr>
          <a:xfrm>
            <a:off x="622775" y="3022425"/>
            <a:ext cx="2571750" cy="1409700"/>
          </a:xfrm>
          <a:prstGeom prst="rect">
            <a:avLst/>
          </a:prstGeom>
          <a:noFill/>
          <a:ln>
            <a:noFill/>
          </a:ln>
        </p:spPr>
      </p:pic>
      <p:pic>
        <p:nvPicPr>
          <p:cNvPr id="79" name="Google Shape;79;p15"/>
          <p:cNvPicPr preferRelativeResize="0"/>
          <p:nvPr/>
        </p:nvPicPr>
        <p:blipFill>
          <a:blip r:embed="rId4">
            <a:alphaModFix/>
          </a:blip>
          <a:stretch>
            <a:fillRect/>
          </a:stretch>
        </p:blipFill>
        <p:spPr>
          <a:xfrm>
            <a:off x="5219850" y="3022425"/>
            <a:ext cx="2419350" cy="1409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C</a:t>
            </a:r>
            <a:r>
              <a:rPr lang="es"/>
              <a:t>omidas y bebidas</a:t>
            </a:r>
            <a:endParaRPr/>
          </a:p>
        </p:txBody>
      </p:sp>
      <p:sp>
        <p:nvSpPr>
          <p:cNvPr id="85" name="Google Shape;85;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En el Yunque, ellos comen </a:t>
            </a:r>
            <a:r>
              <a:rPr lang="es"/>
              <a:t>Arroz Con Gandules</a:t>
            </a:r>
            <a:r>
              <a:rPr lang="es"/>
              <a:t> y Empanadillas. </a:t>
            </a:r>
            <a:endParaRPr/>
          </a:p>
          <a:p>
            <a:pPr indent="-342900" lvl="0" marL="457200" rtl="0" algn="l">
              <a:spcBef>
                <a:spcPts val="0"/>
              </a:spcBef>
              <a:spcAft>
                <a:spcPts val="0"/>
              </a:spcAft>
              <a:buSzPts val="1800"/>
              <a:buChar char="●"/>
            </a:pPr>
            <a:r>
              <a:rPr lang="es"/>
              <a:t>Yo </a:t>
            </a:r>
            <a:r>
              <a:rPr lang="es"/>
              <a:t>si quiero</a:t>
            </a:r>
            <a:r>
              <a:rPr lang="es"/>
              <a:t> comería ninguno de esos platos porque soy muy exigente. </a:t>
            </a:r>
            <a:endParaRPr/>
          </a:p>
          <a:p>
            <a:pPr indent="-342900" lvl="0" marL="457200" rtl="0" algn="l">
              <a:spcBef>
                <a:spcPts val="0"/>
              </a:spcBef>
              <a:spcAft>
                <a:spcPts val="0"/>
              </a:spcAft>
              <a:buSzPts val="1800"/>
              <a:buChar char="●"/>
            </a:pPr>
            <a:r>
              <a:rPr lang="es"/>
              <a:t>El </a:t>
            </a:r>
            <a:r>
              <a:rPr lang="es"/>
              <a:t>Empanadillas importante </a:t>
            </a:r>
            <a:r>
              <a:rPr lang="es"/>
              <a:t>ingredientes son tres copas para todo uso, uno huevo y uno </a:t>
            </a:r>
            <a:r>
              <a:rPr lang="es"/>
              <a:t>cucharada</a:t>
            </a:r>
            <a:r>
              <a:rPr lang="es"/>
              <a:t> sal de ajo.</a:t>
            </a:r>
            <a:endParaRPr/>
          </a:p>
          <a:p>
            <a:pPr indent="-342900" lvl="0" marL="457200" rtl="0" algn="l">
              <a:spcBef>
                <a:spcPts val="0"/>
              </a:spcBef>
              <a:spcAft>
                <a:spcPts val="0"/>
              </a:spcAft>
              <a:buSzPts val="1800"/>
              <a:buChar char="●"/>
            </a:pPr>
            <a:r>
              <a:rPr lang="es"/>
              <a:t>El </a:t>
            </a:r>
            <a:r>
              <a:rPr lang="es"/>
              <a:t>Arroz Con Gandules importante ingredientes 3 cucharadas de aceite vegetal, 1 cucharadita abodo y 1/4 cucharadita de ajo en polvo.</a:t>
            </a:r>
            <a:endParaRPr/>
          </a:p>
        </p:txBody>
      </p:sp>
      <p:pic>
        <p:nvPicPr>
          <p:cNvPr id="86" name="Google Shape;86;p16"/>
          <p:cNvPicPr preferRelativeResize="0"/>
          <p:nvPr/>
        </p:nvPicPr>
        <p:blipFill>
          <a:blip r:embed="rId3">
            <a:alphaModFix/>
          </a:blip>
          <a:stretch>
            <a:fillRect/>
          </a:stretch>
        </p:blipFill>
        <p:spPr>
          <a:xfrm flipH="1">
            <a:off x="6091776" y="3410200"/>
            <a:ext cx="1634675" cy="1327401"/>
          </a:xfrm>
          <a:prstGeom prst="rect">
            <a:avLst/>
          </a:prstGeom>
          <a:noFill/>
          <a:ln>
            <a:noFill/>
          </a:ln>
        </p:spPr>
      </p:pic>
      <p:pic>
        <p:nvPicPr>
          <p:cNvPr id="87" name="Google Shape;87;p16"/>
          <p:cNvPicPr preferRelativeResize="0"/>
          <p:nvPr/>
        </p:nvPicPr>
        <p:blipFill>
          <a:blip r:embed="rId4">
            <a:alphaModFix/>
          </a:blip>
          <a:stretch>
            <a:fillRect/>
          </a:stretch>
        </p:blipFill>
        <p:spPr>
          <a:xfrm>
            <a:off x="2232925" y="3477999"/>
            <a:ext cx="1108325" cy="166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Día #1</a:t>
            </a:r>
            <a:endParaRPr/>
          </a:p>
        </p:txBody>
      </p:sp>
      <p:sp>
        <p:nvSpPr>
          <p:cNvPr id="93" name="Google Shape;93;p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En la primera dia, yo voy a la selva de tropical. Yo soy cansado </a:t>
            </a:r>
            <a:r>
              <a:rPr lang="es"/>
              <a:t>después voy al hotel. Yo duermo para dos horas.</a:t>
            </a:r>
            <a:r>
              <a:rPr lang="es"/>
              <a:t> Yo soy emocionado para el dia delante de. El Yunque contiene más de doscientos cuarenta especies de árboles nativos. Hay muchos animales </a:t>
            </a:r>
            <a:r>
              <a:rPr lang="es"/>
              <a:t>aquí</a:t>
            </a:r>
            <a:r>
              <a:rPr lang="es"/>
              <a:t> y </a:t>
            </a:r>
            <a:r>
              <a:rPr lang="es"/>
              <a:t>están</a:t>
            </a:r>
            <a:r>
              <a:rPr lang="es"/>
              <a:t> en peligro de </a:t>
            </a:r>
            <a:r>
              <a:rPr lang="es"/>
              <a:t>extinción</a:t>
            </a:r>
            <a:r>
              <a:rPr lang="es"/>
              <a:t>.</a:t>
            </a:r>
            <a:endParaRPr/>
          </a:p>
          <a:p>
            <a:pPr indent="0" lvl="0" marL="0" rtl="0" algn="l">
              <a:spcBef>
                <a:spcPts val="1200"/>
              </a:spcBef>
              <a:spcAft>
                <a:spcPts val="1200"/>
              </a:spcAft>
              <a:buClr>
                <a:schemeClr val="dk2"/>
              </a:buClr>
              <a:buSzPts val="1100"/>
              <a:buFont typeface="Arial"/>
              <a:buNone/>
            </a:pPr>
            <a:r>
              <a:t/>
            </a:r>
            <a:endParaRPr/>
          </a:p>
        </p:txBody>
      </p:sp>
      <p:pic>
        <p:nvPicPr>
          <p:cNvPr id="94" name="Google Shape;94;p17"/>
          <p:cNvPicPr preferRelativeResize="0"/>
          <p:nvPr/>
        </p:nvPicPr>
        <p:blipFill>
          <a:blip r:embed="rId3">
            <a:alphaModFix/>
          </a:blip>
          <a:stretch>
            <a:fillRect/>
          </a:stretch>
        </p:blipFill>
        <p:spPr>
          <a:xfrm>
            <a:off x="2507652" y="2813975"/>
            <a:ext cx="3448023" cy="228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Día #2</a:t>
            </a:r>
            <a:endParaRPr/>
          </a:p>
        </p:txBody>
      </p:sp>
      <p:sp>
        <p:nvSpPr>
          <p:cNvPr id="100" name="Google Shape;100;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En el segundo dia, yo voy a la selva tropical de El Yunque y hago un agua parque recorrido. Yo soy contento. El Yunque tiene más pequeño piscinas. Yo como comida delicioso. Yo estoy muy excitado conozco de la ciudad.Todo es lozano.</a:t>
            </a:r>
            <a:endParaRPr/>
          </a:p>
          <a:p>
            <a:pPr indent="0" lvl="0" marL="0" rtl="0" algn="l">
              <a:spcBef>
                <a:spcPts val="1200"/>
              </a:spcBef>
              <a:spcAft>
                <a:spcPts val="1200"/>
              </a:spcAft>
              <a:buClr>
                <a:schemeClr val="dk2"/>
              </a:buClr>
              <a:buSzPts val="1100"/>
              <a:buFont typeface="Arial"/>
              <a:buNone/>
            </a:pPr>
            <a:r>
              <a:t/>
            </a:r>
            <a:endParaRPr/>
          </a:p>
        </p:txBody>
      </p:sp>
      <p:pic>
        <p:nvPicPr>
          <p:cNvPr id="101" name="Google Shape;101;p18"/>
          <p:cNvPicPr preferRelativeResize="0"/>
          <p:nvPr/>
        </p:nvPicPr>
        <p:blipFill>
          <a:blip r:embed="rId3">
            <a:alphaModFix/>
          </a:blip>
          <a:stretch>
            <a:fillRect/>
          </a:stretch>
        </p:blipFill>
        <p:spPr>
          <a:xfrm>
            <a:off x="2450626" y="2643000"/>
            <a:ext cx="2973548" cy="197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Día #3</a:t>
            </a:r>
            <a:endParaRPr/>
          </a:p>
        </p:txBody>
      </p:sp>
      <p:sp>
        <p:nvSpPr>
          <p:cNvPr id="107" name="Google Shape;107;p19"/>
          <p:cNvSpPr txBox="1"/>
          <p:nvPr>
            <p:ph idx="1" type="body"/>
          </p:nvPr>
        </p:nvSpPr>
        <p:spPr>
          <a:xfrm>
            <a:off x="352275" y="14613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En la tres dia, yo voy petroglifos en las rocas sobrantes. Yo voy el Yunque de Nacional Tour con caminata por la naturaleza. Yo miro bonita vistas de la selva tropical. Yo soy aventurero y creo que este lugares increíble. </a:t>
            </a:r>
            <a:endParaRPr/>
          </a:p>
          <a:p>
            <a:pPr indent="0" lvl="0" marL="0" rtl="0" algn="l">
              <a:spcBef>
                <a:spcPts val="1200"/>
              </a:spcBef>
              <a:spcAft>
                <a:spcPts val="1200"/>
              </a:spcAft>
              <a:buNone/>
            </a:pPr>
            <a:r>
              <a:t/>
            </a:r>
            <a:endParaRPr/>
          </a:p>
        </p:txBody>
      </p:sp>
      <p:pic>
        <p:nvPicPr>
          <p:cNvPr id="108" name="Google Shape;108;p19"/>
          <p:cNvPicPr preferRelativeResize="0"/>
          <p:nvPr/>
        </p:nvPicPr>
        <p:blipFill>
          <a:blip r:embed="rId3">
            <a:alphaModFix/>
          </a:blip>
          <a:stretch>
            <a:fillRect/>
          </a:stretch>
        </p:blipFill>
        <p:spPr>
          <a:xfrm>
            <a:off x="320575" y="2520300"/>
            <a:ext cx="1805725" cy="2417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Día #4</a:t>
            </a:r>
            <a:endParaRPr/>
          </a:p>
        </p:txBody>
      </p:sp>
      <p:sp>
        <p:nvSpPr>
          <p:cNvPr id="114" name="Google Shape;114;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En la cuarto dia, yo voy recorrido en moto acuática. Me siento triste porque este es mi último día. Como mi cena y miro la vista una vez más antes de irme. Yo voy a montar a caballo para dar un paseo de medianoche.</a:t>
            </a:r>
            <a:endParaRPr/>
          </a:p>
          <a:p>
            <a:pPr indent="0" lvl="0" marL="0" rtl="0" algn="l">
              <a:spcBef>
                <a:spcPts val="1200"/>
              </a:spcBef>
              <a:spcAft>
                <a:spcPts val="1200"/>
              </a:spcAft>
              <a:buClr>
                <a:schemeClr val="dk2"/>
              </a:buClr>
              <a:buSzPts val="1100"/>
              <a:buFont typeface="Arial"/>
              <a:buNone/>
            </a:pPr>
            <a:r>
              <a:t/>
            </a:r>
            <a:endParaRPr/>
          </a:p>
        </p:txBody>
      </p:sp>
      <p:pic>
        <p:nvPicPr>
          <p:cNvPr id="115" name="Google Shape;115;p20"/>
          <p:cNvPicPr preferRelativeResize="0"/>
          <p:nvPr/>
        </p:nvPicPr>
        <p:blipFill>
          <a:blip r:embed="rId3">
            <a:alphaModFix/>
          </a:blip>
          <a:stretch>
            <a:fillRect/>
          </a:stretch>
        </p:blipFill>
        <p:spPr>
          <a:xfrm>
            <a:off x="2529025" y="2647325"/>
            <a:ext cx="3308375" cy="2196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Citas</a:t>
            </a:r>
            <a:endParaRPr/>
          </a:p>
        </p:txBody>
      </p:sp>
      <p:sp>
        <p:nvSpPr>
          <p:cNvPr id="121" name="Google Shape;121;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s"/>
              <a:t>“Hola de la ciudad.”</a:t>
            </a:r>
            <a:endParaRPr/>
          </a:p>
          <a:p>
            <a:pPr indent="-342900" lvl="0" marL="457200" rtl="0" algn="l">
              <a:spcBef>
                <a:spcPts val="0"/>
              </a:spcBef>
              <a:spcAft>
                <a:spcPts val="0"/>
              </a:spcAft>
              <a:buSzPts val="1800"/>
              <a:buAutoNum type="arabicPeriod"/>
            </a:pPr>
            <a:r>
              <a:rPr lang="es"/>
              <a:t>“De aquí como el coquí”</a:t>
            </a:r>
            <a:endParaRPr/>
          </a:p>
          <a:p>
            <a:pPr indent="-342900" lvl="0" marL="457200" rtl="0" algn="l">
              <a:spcBef>
                <a:spcPts val="0"/>
              </a:spcBef>
              <a:spcAft>
                <a:spcPts val="0"/>
              </a:spcAft>
              <a:buSzPts val="1800"/>
              <a:buAutoNum type="arabicPeriod"/>
            </a:pPr>
            <a:r>
              <a:rPr lang="es"/>
              <a:t>“Taino”</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